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7" r:id="rId2"/>
    <p:sldId id="296" r:id="rId3"/>
    <p:sldId id="268" r:id="rId4"/>
    <p:sldId id="269" r:id="rId5"/>
    <p:sldId id="284" r:id="rId6"/>
    <p:sldId id="285" r:id="rId7"/>
    <p:sldId id="286" r:id="rId8"/>
    <p:sldId id="287" r:id="rId9"/>
    <p:sldId id="288" r:id="rId10"/>
    <p:sldId id="270" r:id="rId11"/>
    <p:sldId id="271" r:id="rId12"/>
    <p:sldId id="289" r:id="rId13"/>
    <p:sldId id="290" r:id="rId14"/>
    <p:sldId id="272" r:id="rId15"/>
    <p:sldId id="273" r:id="rId16"/>
    <p:sldId id="291" r:id="rId17"/>
    <p:sldId id="292" r:id="rId18"/>
    <p:sldId id="293" r:id="rId19"/>
    <p:sldId id="294" r:id="rId20"/>
    <p:sldId id="295" r:id="rId21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C41E965D-1BB0-6E42-80C1-B0CE61D34D0F}">
          <p14:sldIdLst>
            <p14:sldId id="267"/>
            <p14:sldId id="296"/>
          </p14:sldIdLst>
        </p14:section>
        <p14:section name="Setul de instrucțiuni" id="{34C61D3D-3DDA-8544-919D-38908B71CF6E}">
          <p14:sldIdLst>
            <p14:sldId id="268"/>
            <p14:sldId id="269"/>
            <p14:sldId id="284"/>
            <p14:sldId id="285"/>
            <p14:sldId id="286"/>
            <p14:sldId id="287"/>
            <p14:sldId id="288"/>
          </p14:sldIdLst>
        </p14:section>
        <p14:section name="Design hardware" id="{DBB0F080-D76F-2449-A8A8-97428CE5CDE4}">
          <p14:sldIdLst>
            <p14:sldId id="270"/>
            <p14:sldId id="271"/>
            <p14:sldId id="289"/>
            <p14:sldId id="290"/>
          </p14:sldIdLst>
        </p14:section>
        <p14:section name="Etapele dezvoltării" id="{D01103C6-D9B4-874A-903D-1D54C47D2E73}">
          <p14:sldIdLst>
            <p14:sldId id="272"/>
            <p14:sldId id="273"/>
            <p14:sldId id="291"/>
            <p14:sldId id="292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31D"/>
    <a:srgbClr val="101519"/>
    <a:srgbClr val="273E32"/>
    <a:srgbClr val="0D141A"/>
    <a:srgbClr val="0F141A"/>
    <a:srgbClr val="10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8"/>
    <p:restoredTop sz="96928"/>
  </p:normalViewPr>
  <p:slideViewPr>
    <p:cSldViewPr snapToGrid="0" snapToObjects="1">
      <p:cViewPr varScale="1">
        <p:scale>
          <a:sx n="82" d="100"/>
          <a:sy n="82" d="100"/>
        </p:scale>
        <p:origin x="869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6D82-066C-FA4D-8270-4E3B76B0A85B}" type="datetimeFigureOut">
              <a:t>16.12.2022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92847-51ED-1449-A9AF-8F855167E8E6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35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70964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949067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00594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9308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123377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349245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620864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32716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20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990284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88766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77903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282261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58200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56243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5168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900928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107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E682-BC13-E443-B955-4FA79FB3F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3E81D-F660-B04A-A02A-7771D9835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CAD2-F4B0-6D4F-A3DB-59C0869B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16.12.2022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9959-8F63-1C46-9846-971A9FA8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AE86-30FA-9842-986E-368BD12D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1052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BE3B-CFC3-5A4C-B7F9-83501BEB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FE2E7-8408-F64E-AC06-6E9B1F7B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7EA7-EDC0-674E-87AF-81F0CC4A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16.12.2022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6A1F-640A-DD4A-8A62-FC15E9D3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D5553-91F0-6547-ABB8-D9C439CB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8699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D21FB-DAFB-DF4B-B7CA-DF378245F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020F6-65AA-B149-8A98-D754BD2D8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A0BA-7E42-374F-BCF5-EDBE9B1C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16.12.2022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169A-AD4F-B54D-BD6E-4A85F6C0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7CF1D-B5A0-C945-8BEF-46A5BA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4077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F467-98F8-1240-ACB7-FB89C818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9D25-2E40-A546-8E08-F406112B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8E3D-659B-5845-B58C-F7CE0FED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16.12.2022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48E1-52F7-3740-BECC-A872BC95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AFA0-CF5D-CB4F-86DA-A26B2DDD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61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BE51-5261-8649-BBAC-76D79410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28B6-1619-BD43-AFD5-7594537C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310A-FBFE-6A4B-94FD-CD0539AA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16.12.2022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B160-B8F3-9845-896E-719CFED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F698-F77F-6B4B-84A3-6571531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6897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D5FF-D86B-9747-848F-2C768AE5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C517-D3BF-1840-B5E3-D495BF943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A760-A9DA-0E47-8642-F4561309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07266-6075-214C-9A0F-1B14A182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16.12.2022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FDC8C-B2B0-4245-A63C-2FB5D90D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F4FA8-9897-264C-B54C-3F8F1877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0322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B15F-C6FA-D84D-AB7C-2B5E418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8AC2-AA47-514A-8FDD-22D9C7EA7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D7083-810C-DE49-887E-B07C6D74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8EA05-E088-664F-95B0-F7ACC9519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E967E-B198-B644-85C4-9E2D8C07E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30866-AC10-394E-BF2C-D6905A0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16.12.2022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92B9-1A8F-5643-8EDB-7F6741B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E84F-1143-8540-BC3E-2E7FBEDE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7888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E082-AEA3-514F-B09D-1F6E78F6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451-9867-6C42-8057-6E95D2F3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16.12.2022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3332-F96E-2A45-BF20-B5E13FB9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8CDD1-FCB4-B145-AA09-3E794E2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095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C489A-8D6C-DC47-B468-186F9A46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16.12.2022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9109-1C34-5244-ADE5-222459E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646-008A-3748-BCE2-BCCC6ED3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5918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5A1-F2E4-4441-8387-1A6E6B20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A04F-4005-F044-8FE5-2EC8060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CDADC-814E-244E-B9E5-2C9051426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663C-1FF4-3D4E-854F-A5AA4B8A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16.12.2022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40EC2-135F-FE46-92F3-F3CD1E63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625FC-8AEA-F74B-9DD8-E453DBA5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0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0717-7D74-B44F-9E66-235930C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0095B-B62E-3C44-845A-8D31260A6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383A-A1BD-3449-AEF4-F5EB7E8F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DE627-2BED-3549-9D80-6D0263A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16.12.2022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75BC9-5EA8-9D48-A131-684734B3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AA5F-2F19-D749-8E4B-44ABBE82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04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AB91E-8D3B-5049-91E0-681A6BD5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0D1AD-7B0F-C243-8060-E31261F4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09B1-730F-3948-AFDB-A7D229514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1EB-52E9-864A-B0F6-E4DE6976EFAF}" type="datetimeFigureOut">
              <a:t>16.12.2022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8CD1-C846-864B-8FF5-193D2956B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D875-456D-074B-9AD9-F14C62DF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7008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60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slide" Target="slide10.xml"/><Relationship Id="rId5" Type="http://schemas.openxmlformats.org/officeDocument/2006/relationships/slide" Target="slide14.xml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Carry-Home/gpp_calc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arry-Home/gpp_calc/blob/main/doc/Documentatie_GPP.pdf" TargetMode="External"/><Relationship Id="rId3" Type="http://schemas.openxmlformats.org/officeDocument/2006/relationships/image" Target="../media/image10.jp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">
            <a:extLst>
              <a:ext uri="{FF2B5EF4-FFF2-40B4-BE49-F238E27FC236}">
                <a16:creationId xmlns:a16="http://schemas.microsoft.com/office/drawing/2014/main" id="{FAE37928-628E-1B40-972B-1FCDC7355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39" b="3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2987610" y="3106622"/>
            <a:ext cx="1754501" cy="1065717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6680718" y="3322453"/>
            <a:ext cx="1073021" cy="335147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5356859" y="385357"/>
            <a:ext cx="14782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o-RO" sz="5400" b="1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FIC</a:t>
            </a:r>
            <a:endParaRPr lang="en-LT" sz="5400" b="1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1D4DDA-3BA2-7F47-974A-FC6F909C89E4}"/>
              </a:ext>
            </a:extLst>
          </p:cNvPr>
          <p:cNvSpPr/>
          <p:nvPr/>
        </p:nvSpPr>
        <p:spPr>
          <a:xfrm>
            <a:off x="3883194" y="1179600"/>
            <a:ext cx="44256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o-RO" sz="2000" spc="300" dirty="0" err="1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Milestone</a:t>
            </a:r>
            <a:r>
              <a:rPr lang="ro-RO" sz="2000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 2 – S12</a:t>
            </a:r>
            <a:r>
              <a:rPr lang="en-US" sz="2000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 – </a:t>
            </a:r>
            <a:r>
              <a:rPr lang="en-US" sz="2000" spc="300" dirty="0" err="1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Grupa</a:t>
            </a:r>
            <a:r>
              <a:rPr lang="en-US" sz="2000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 2.2</a:t>
            </a:r>
            <a:endParaRPr lang="en-LT" sz="2000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9093221"/>
                  </p:ext>
                </p:extLst>
              </p:nvPr>
            </p:nvGraphicFramePr>
            <p:xfrm>
              <a:off x="7174180" y="2823566"/>
              <a:ext cx="2798689" cy="1668068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98689" cy="166806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4180" y="2823566"/>
                <a:ext cx="2798689" cy="1668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574153"/>
                  </p:ext>
                </p:extLst>
              </p:nvPr>
            </p:nvGraphicFramePr>
            <p:xfrm>
              <a:off x="-64272" y="3809114"/>
              <a:ext cx="3850458" cy="2165882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50458" cy="2165882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64272" y="3809114"/>
                <a:ext cx="3850458" cy="2165882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4916607"/>
                  </p:ext>
                </p:extLst>
              </p:nvPr>
            </p:nvGraphicFramePr>
            <p:xfrm>
              <a:off x="4182263" y="201376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82263" y="2013766"/>
                <a:ext cx="3048000" cy="171450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4DE571-8633-53F4-955C-B173B3C5D6B8}"/>
              </a:ext>
            </a:extLst>
          </p:cNvPr>
          <p:cNvCxnSpPr>
            <a:cxnSpLocks/>
          </p:cNvCxnSpPr>
          <p:nvPr/>
        </p:nvCxnSpPr>
        <p:spPr>
          <a:xfrm flipH="1">
            <a:off x="9227114" y="2640563"/>
            <a:ext cx="1239217" cy="1364202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37C82CA-30C6-9D88-73DB-3ADCC33F29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86941" y="414434"/>
            <a:ext cx="2499337" cy="249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5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66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Design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66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hard</a:t>
            </a:r>
            <a:r>
              <a:rPr lang="ro-RO" sz="6600" b="1" spc="-150" dirty="0" err="1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ware</a:t>
            </a:r>
            <a:endParaRPr kumimoji="0" lang="en-LT" sz="66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5" name="Graphic 4" descr="Bar graph with upward trend with solid fill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3346" y="1035204"/>
            <a:ext cx="2505308" cy="2505308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p:transition spd="slow" advTm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D7294908-9A58-794A-B85A-622DC85D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10494" r="1049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-1045028" y="101150"/>
            <a:ext cx="79120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Schema hardware</a:t>
            </a:r>
            <a:endParaRPr lang="en-LT" sz="3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C861A1-5041-FA48-9C08-E00E83BF7177}"/>
              </a:ext>
            </a:extLst>
          </p:cNvPr>
          <p:cNvSpPr/>
          <p:nvPr/>
        </p:nvSpPr>
        <p:spPr>
          <a:xfrm>
            <a:off x="931127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D6F6DD-4828-4A4E-9336-6CCFE09E4AFE}"/>
              </a:ext>
            </a:extLst>
          </p:cNvPr>
          <p:cNvSpPr/>
          <p:nvPr/>
        </p:nvSpPr>
        <p:spPr>
          <a:xfrm>
            <a:off x="10120433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E9B72F-DF87-5F4E-B684-D0770028819B}"/>
              </a:ext>
            </a:extLst>
          </p:cNvPr>
          <p:cNvSpPr/>
          <p:nvPr/>
        </p:nvSpPr>
        <p:spPr>
          <a:xfrm>
            <a:off x="10912521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E454DD4-D90A-704B-ABC6-4575E360C82E}"/>
              </a:ext>
            </a:extLst>
          </p:cNvPr>
          <p:cNvSpPr/>
          <p:nvPr/>
        </p:nvSpPr>
        <p:spPr>
          <a:xfrm>
            <a:off x="534309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68481F1-4643-EF42-A9CE-7AE30251B04D}"/>
              </a:ext>
            </a:extLst>
          </p:cNvPr>
          <p:cNvSpPr/>
          <p:nvPr/>
        </p:nvSpPr>
        <p:spPr>
          <a:xfrm>
            <a:off x="1343472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B79AB2B-D9AB-BB40-95B4-1E83C4B41C2F}"/>
              </a:ext>
            </a:extLst>
          </p:cNvPr>
          <p:cNvSpPr/>
          <p:nvPr/>
        </p:nvSpPr>
        <p:spPr>
          <a:xfrm>
            <a:off x="213556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8F1AD-22AF-2B7C-25A0-309CE3F81B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1308" y="848631"/>
            <a:ext cx="9013240" cy="579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7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-3.7037E-6 L 2.5E-6 -0.0553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4.16667E-7 -0.05532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1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-3.7037E-6 L 4.16667E-6 -0.05532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1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08333E-7 -3.7037E-6 L 2.08333E-7 -0.05532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D7294908-9A58-794A-B85A-622DC85D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10494" r="1049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-1045028" y="101150"/>
            <a:ext cx="79120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Control Unit</a:t>
            </a:r>
            <a:endParaRPr lang="en-LT" sz="3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C861A1-5041-FA48-9C08-E00E83BF7177}"/>
              </a:ext>
            </a:extLst>
          </p:cNvPr>
          <p:cNvSpPr/>
          <p:nvPr/>
        </p:nvSpPr>
        <p:spPr>
          <a:xfrm>
            <a:off x="931127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D6F6DD-4828-4A4E-9336-6CCFE09E4AFE}"/>
              </a:ext>
            </a:extLst>
          </p:cNvPr>
          <p:cNvSpPr/>
          <p:nvPr/>
        </p:nvSpPr>
        <p:spPr>
          <a:xfrm>
            <a:off x="10120433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E9B72F-DF87-5F4E-B684-D0770028819B}"/>
              </a:ext>
            </a:extLst>
          </p:cNvPr>
          <p:cNvSpPr/>
          <p:nvPr/>
        </p:nvSpPr>
        <p:spPr>
          <a:xfrm>
            <a:off x="10912521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E454DD4-D90A-704B-ABC6-4575E360C82E}"/>
              </a:ext>
            </a:extLst>
          </p:cNvPr>
          <p:cNvSpPr/>
          <p:nvPr/>
        </p:nvSpPr>
        <p:spPr>
          <a:xfrm>
            <a:off x="534309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68481F1-4643-EF42-A9CE-7AE30251B04D}"/>
              </a:ext>
            </a:extLst>
          </p:cNvPr>
          <p:cNvSpPr/>
          <p:nvPr/>
        </p:nvSpPr>
        <p:spPr>
          <a:xfrm>
            <a:off x="1343472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B79AB2B-D9AB-BB40-95B4-1E83C4B41C2F}"/>
              </a:ext>
            </a:extLst>
          </p:cNvPr>
          <p:cNvSpPr/>
          <p:nvPr/>
        </p:nvSpPr>
        <p:spPr>
          <a:xfrm>
            <a:off x="213556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8F1AD-22AF-2B7C-25A0-309CE3F81B0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592032" y="848631"/>
            <a:ext cx="6871792" cy="579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5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-3.7037E-6 L 2.5E-6 -0.0553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4.16667E-7 -0.05532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1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-3.7037E-6 L 4.16667E-6 -0.05532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1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08333E-7 -3.7037E-6 L 2.08333E-7 -0.05532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D7294908-9A58-794A-B85A-622DC85D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l="10494" r="1049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-1045028" y="101150"/>
            <a:ext cx="79120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ALU</a:t>
            </a:r>
            <a:endParaRPr lang="en-LT" sz="3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C861A1-5041-FA48-9C08-E00E83BF7177}"/>
              </a:ext>
            </a:extLst>
          </p:cNvPr>
          <p:cNvSpPr/>
          <p:nvPr/>
        </p:nvSpPr>
        <p:spPr>
          <a:xfrm>
            <a:off x="931127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D6F6DD-4828-4A4E-9336-6CCFE09E4AFE}"/>
              </a:ext>
            </a:extLst>
          </p:cNvPr>
          <p:cNvSpPr/>
          <p:nvPr/>
        </p:nvSpPr>
        <p:spPr>
          <a:xfrm>
            <a:off x="10120433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E9B72F-DF87-5F4E-B684-D0770028819B}"/>
              </a:ext>
            </a:extLst>
          </p:cNvPr>
          <p:cNvSpPr/>
          <p:nvPr/>
        </p:nvSpPr>
        <p:spPr>
          <a:xfrm>
            <a:off x="10912521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E454DD4-D90A-704B-ABC6-4575E360C82E}"/>
              </a:ext>
            </a:extLst>
          </p:cNvPr>
          <p:cNvSpPr/>
          <p:nvPr/>
        </p:nvSpPr>
        <p:spPr>
          <a:xfrm>
            <a:off x="534309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68481F1-4643-EF42-A9CE-7AE30251B04D}"/>
              </a:ext>
            </a:extLst>
          </p:cNvPr>
          <p:cNvSpPr/>
          <p:nvPr/>
        </p:nvSpPr>
        <p:spPr>
          <a:xfrm>
            <a:off x="1343472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B79AB2B-D9AB-BB40-95B4-1E83C4B41C2F}"/>
              </a:ext>
            </a:extLst>
          </p:cNvPr>
          <p:cNvSpPr/>
          <p:nvPr/>
        </p:nvSpPr>
        <p:spPr>
          <a:xfrm>
            <a:off x="213556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8F1AD-22AF-2B7C-25A0-309CE3F81B0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32101" y="848631"/>
            <a:ext cx="5791653" cy="579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66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-3.7037E-6 L 2.5E-6 -0.0553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4.16667E-7 -0.05532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1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-3.7037E-6 L 4.16667E-6 -0.05532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1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08333E-7 -3.7037E-6 L 2.08333E-7 -0.05532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598175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60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Etapele dezvoltării</a:t>
            </a:r>
            <a:endParaRPr kumimoji="0" lang="en-LT" sz="60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6" name="Graphic 5" descr="Potion with solid fill">
            <a:extLst>
              <a:ext uri="{FF2B5EF4-FFF2-40B4-BE49-F238E27FC236}">
                <a16:creationId xmlns:a16="http://schemas.microsoft.com/office/drawing/2014/main" id="{CEB538FE-34FC-714C-8121-3DEF7E6B0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380" y="659779"/>
            <a:ext cx="2795240" cy="279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p:transition spd="slow" advTm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2844986" y="1834088"/>
            <a:ext cx="650210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o-RO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Etapele dezvoltării</a:t>
            </a:r>
          </a:p>
          <a:p>
            <a:pPr algn="ctr"/>
            <a:r>
              <a:rPr lang="ro-RO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Stabilirea setului de instrucțiuni</a:t>
            </a:r>
            <a:endParaRPr lang="en-LT" sz="3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11" name="Graphic 10" descr="Potion with solid fill">
            <a:extLst>
              <a:ext uri="{FF2B5EF4-FFF2-40B4-BE49-F238E27FC236}">
                <a16:creationId xmlns:a16="http://schemas.microsoft.com/office/drawing/2014/main" id="{EC7840E3-BAD3-A84E-B5ED-F442FFC9B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1783" y="234176"/>
            <a:ext cx="1728434" cy="17284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1" name="Oval 30">
            <a:extLst>
              <a:ext uri="{FF2B5EF4-FFF2-40B4-BE49-F238E27FC236}">
                <a16:creationId xmlns:a16="http://schemas.microsoft.com/office/drawing/2014/main" id="{D53930A9-9ED7-C347-B138-C9D92018A994}"/>
              </a:ext>
            </a:extLst>
          </p:cNvPr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BB8A79-C7A0-EFF6-6B1E-5217F4A85907}"/>
              </a:ext>
            </a:extLst>
          </p:cNvPr>
          <p:cNvSpPr txBox="1"/>
          <p:nvPr/>
        </p:nvSpPr>
        <p:spPr>
          <a:xfrm>
            <a:off x="432049" y="4790662"/>
            <a:ext cx="117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bg1"/>
                </a:solidFill>
                <a:latin typeface="Raleway" pitchFamily="2" charset="-18"/>
              </a:rPr>
              <a:t>Prima etapă a fost stabilirea setului de instrucțiuni. Ne-am întâlnit toți și am lucrat</a:t>
            </a:r>
          </a:p>
          <a:p>
            <a:r>
              <a:rPr lang="ro-RO" sz="2400" dirty="0">
                <a:solidFill>
                  <a:schemeClr val="bg1"/>
                </a:solidFill>
                <a:latin typeface="Raleway" pitchFamily="2" charset="-18"/>
              </a:rPr>
              <a:t>În echipă pentru a determina care este setul de instrucțiuni cel mai util și potrivit </a:t>
            </a:r>
          </a:p>
          <a:p>
            <a:r>
              <a:rPr lang="ro-RO" sz="2400" dirty="0">
                <a:solidFill>
                  <a:schemeClr val="bg1"/>
                </a:solidFill>
                <a:latin typeface="Raleway" pitchFamily="2" charset="-18"/>
              </a:rPr>
              <a:t>pentru proiectul nostru</a:t>
            </a:r>
          </a:p>
        </p:txBody>
      </p:sp>
    </p:spTree>
    <p:extLst>
      <p:ext uri="{BB962C8B-B14F-4D97-AF65-F5344CB8AC3E}">
        <p14:creationId xmlns:p14="http://schemas.microsoft.com/office/powerpoint/2010/main" val="304678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33333E-6 L 3.54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0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2307981" y="1834088"/>
            <a:ext cx="757611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o-RO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Etapele dezvoltării – 2</a:t>
            </a:r>
          </a:p>
          <a:p>
            <a:pPr algn="ctr"/>
            <a:r>
              <a:rPr lang="ro-RO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Dezvoltarea asamblorului și stabilirea</a:t>
            </a:r>
          </a:p>
          <a:p>
            <a:pPr algn="ctr"/>
            <a:r>
              <a:rPr lang="ro-RO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componentelor</a:t>
            </a:r>
            <a:endParaRPr lang="en-LT" sz="3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11" name="Graphic 10" descr="Potion with solid fill">
            <a:extLst>
              <a:ext uri="{FF2B5EF4-FFF2-40B4-BE49-F238E27FC236}">
                <a16:creationId xmlns:a16="http://schemas.microsoft.com/office/drawing/2014/main" id="{EC7840E3-BAD3-A84E-B5ED-F442FFC9B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1783" y="234176"/>
            <a:ext cx="1728434" cy="17284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1" name="Oval 30">
            <a:extLst>
              <a:ext uri="{FF2B5EF4-FFF2-40B4-BE49-F238E27FC236}">
                <a16:creationId xmlns:a16="http://schemas.microsoft.com/office/drawing/2014/main" id="{D53930A9-9ED7-C347-B138-C9D92018A994}"/>
              </a:ext>
            </a:extLst>
          </p:cNvPr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BB8A79-C7A0-EFF6-6B1E-5217F4A85907}"/>
              </a:ext>
            </a:extLst>
          </p:cNvPr>
          <p:cNvSpPr txBox="1"/>
          <p:nvPr/>
        </p:nvSpPr>
        <p:spPr>
          <a:xfrm>
            <a:off x="556058" y="4507645"/>
            <a:ext cx="1163594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aleway" pitchFamily="2" charset="-18"/>
              </a:rPr>
              <a:t>Av</a:t>
            </a:r>
            <a:r>
              <a:rPr lang="ro-RO" sz="2800" dirty="0" err="1">
                <a:solidFill>
                  <a:schemeClr val="bg1"/>
                </a:solidFill>
                <a:latin typeface="Raleway" pitchFamily="2" charset="-18"/>
              </a:rPr>
              <a:t>ând</a:t>
            </a:r>
            <a:r>
              <a:rPr lang="ro-RO" sz="2800" dirty="0">
                <a:solidFill>
                  <a:schemeClr val="bg1"/>
                </a:solidFill>
                <a:latin typeface="Raleway" pitchFamily="2" charset="-18"/>
              </a:rPr>
              <a:t> setul de instrucțiuni, Sebi a făcut un asamblor pe baza acestuia.</a:t>
            </a:r>
          </a:p>
          <a:p>
            <a:r>
              <a:rPr lang="ro-RO" sz="2800" dirty="0">
                <a:solidFill>
                  <a:schemeClr val="bg1"/>
                </a:solidFill>
                <a:latin typeface="Raleway" pitchFamily="2" charset="-18"/>
              </a:rPr>
              <a:t>Am purtat o discuție cu cei de la hardware pentru a stabili formatul</a:t>
            </a:r>
          </a:p>
          <a:p>
            <a:r>
              <a:rPr lang="ro-RO" sz="2800" dirty="0">
                <a:solidFill>
                  <a:schemeClr val="bg1"/>
                </a:solidFill>
                <a:latin typeface="Raleway" pitchFamily="2" charset="-18"/>
              </a:rPr>
              <a:t>Intrare-ieșire al componentelor, respectiv cum ele pot fi conectate pe</a:t>
            </a:r>
          </a:p>
          <a:p>
            <a:r>
              <a:rPr lang="ro-RO" sz="2800" dirty="0">
                <a:solidFill>
                  <a:schemeClr val="bg1"/>
                </a:solidFill>
                <a:latin typeface="Raleway" pitchFamily="2" charset="-18"/>
              </a:rPr>
              <a:t>mai departe.</a:t>
            </a:r>
          </a:p>
        </p:txBody>
      </p:sp>
    </p:spTree>
    <p:extLst>
      <p:ext uri="{BB962C8B-B14F-4D97-AF65-F5344CB8AC3E}">
        <p14:creationId xmlns:p14="http://schemas.microsoft.com/office/powerpoint/2010/main" val="2355665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33333E-6 L 3.54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0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2746888" y="1834088"/>
            <a:ext cx="669830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o-RO" sz="24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Etapele dezvoltării – 3</a:t>
            </a:r>
          </a:p>
          <a:p>
            <a:pPr algn="ctr"/>
            <a:r>
              <a:rPr lang="ro-RO" sz="24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Dezvoltarea modulelor software</a:t>
            </a:r>
          </a:p>
          <a:p>
            <a:pPr algn="ctr"/>
            <a:r>
              <a:rPr lang="ro-RO" sz="24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pentru componentele primare,</a:t>
            </a:r>
          </a:p>
          <a:p>
            <a:pPr algn="ctr"/>
            <a:r>
              <a:rPr lang="ro-RO" sz="24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Stabilirea semnalelor de control</a:t>
            </a:r>
            <a:r>
              <a:rPr lang="en-US" sz="24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 </a:t>
            </a:r>
            <a:r>
              <a:rPr lang="ro-RO" sz="24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și funcționarea ALU</a:t>
            </a:r>
            <a:endParaRPr lang="en-LT" sz="24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11" name="Graphic 10" descr="Potion with solid fill">
            <a:extLst>
              <a:ext uri="{FF2B5EF4-FFF2-40B4-BE49-F238E27FC236}">
                <a16:creationId xmlns:a16="http://schemas.microsoft.com/office/drawing/2014/main" id="{EC7840E3-BAD3-A84E-B5ED-F442FFC9B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1783" y="234176"/>
            <a:ext cx="1728434" cy="17284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1" name="Oval 30">
            <a:extLst>
              <a:ext uri="{FF2B5EF4-FFF2-40B4-BE49-F238E27FC236}">
                <a16:creationId xmlns:a16="http://schemas.microsoft.com/office/drawing/2014/main" id="{D53930A9-9ED7-C347-B138-C9D92018A994}"/>
              </a:ext>
            </a:extLst>
          </p:cNvPr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BB8A79-C7A0-EFF6-6B1E-5217F4A85907}"/>
              </a:ext>
            </a:extLst>
          </p:cNvPr>
          <p:cNvSpPr txBox="1"/>
          <p:nvPr/>
        </p:nvSpPr>
        <p:spPr>
          <a:xfrm>
            <a:off x="708429" y="3562085"/>
            <a:ext cx="1103859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>
                <a:solidFill>
                  <a:schemeClr val="bg1"/>
                </a:solidFill>
                <a:latin typeface="Raleway" pitchFamily="2" charset="-18"/>
              </a:rPr>
              <a:t>Cei de la software au putut începe să scrie cod </a:t>
            </a:r>
            <a:r>
              <a:rPr lang="en-US" sz="2800" dirty="0">
                <a:solidFill>
                  <a:schemeClr val="bg1"/>
                </a:solidFill>
                <a:latin typeface="Raleway" pitchFamily="2" charset="-18"/>
              </a:rPr>
              <a:t>Verilog </a:t>
            </a:r>
            <a:r>
              <a:rPr lang="en-US" sz="2800" dirty="0" err="1">
                <a:solidFill>
                  <a:schemeClr val="bg1"/>
                </a:solidFill>
                <a:latin typeface="Raleway" pitchFamily="2" charset="-18"/>
              </a:rPr>
              <a:t>pentru</a:t>
            </a:r>
            <a:r>
              <a:rPr lang="en-US" sz="2800" dirty="0">
                <a:solidFill>
                  <a:schemeClr val="bg1"/>
                </a:solidFill>
                <a:latin typeface="Raleway" pitchFamily="2" charset="-18"/>
              </a:rPr>
              <a:t>: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Raleway" pitchFamily="2" charset="-18"/>
              </a:rPr>
              <a:t>Regi</a:t>
            </a:r>
            <a:r>
              <a:rPr lang="ro-RO" sz="2800" dirty="0" err="1">
                <a:solidFill>
                  <a:schemeClr val="bg1"/>
                </a:solidFill>
                <a:latin typeface="Raleway" pitchFamily="2" charset="-18"/>
              </a:rPr>
              <a:t>ștri</a:t>
            </a:r>
            <a:endParaRPr lang="ro-RO" sz="2800" dirty="0">
              <a:solidFill>
                <a:schemeClr val="bg1"/>
              </a:solidFill>
              <a:latin typeface="Raleway" pitchFamily="2" charset="-18"/>
            </a:endParaRPr>
          </a:p>
          <a:p>
            <a:pPr marL="457200" indent="-457200">
              <a:buFontTx/>
              <a:buChar char="-"/>
            </a:pPr>
            <a:r>
              <a:rPr lang="ro-RO" sz="2800" dirty="0">
                <a:solidFill>
                  <a:schemeClr val="bg1"/>
                </a:solidFill>
                <a:latin typeface="Raleway" pitchFamily="2" charset="-18"/>
              </a:rPr>
              <a:t>Data </a:t>
            </a:r>
            <a:r>
              <a:rPr lang="ro-RO" sz="2800" dirty="0" err="1">
                <a:solidFill>
                  <a:schemeClr val="bg1"/>
                </a:solidFill>
                <a:latin typeface="Raleway" pitchFamily="2" charset="-18"/>
              </a:rPr>
              <a:t>Memory</a:t>
            </a:r>
            <a:endParaRPr lang="ro-RO" sz="2800" dirty="0">
              <a:solidFill>
                <a:schemeClr val="bg1"/>
              </a:solidFill>
              <a:latin typeface="Raleway" pitchFamily="2" charset="-18"/>
            </a:endParaRPr>
          </a:p>
          <a:p>
            <a:pPr marL="457200" indent="-457200">
              <a:buFontTx/>
              <a:buChar char="-"/>
            </a:pPr>
            <a:r>
              <a:rPr lang="ro-RO" sz="2800" dirty="0" err="1">
                <a:solidFill>
                  <a:schemeClr val="bg1"/>
                </a:solidFill>
                <a:latin typeface="Raleway" pitchFamily="2" charset="-18"/>
              </a:rPr>
              <a:t>Instruction</a:t>
            </a:r>
            <a:r>
              <a:rPr lang="ro-RO" sz="2800" dirty="0">
                <a:solidFill>
                  <a:schemeClr val="bg1"/>
                </a:solidFill>
                <a:latin typeface="Raleway" pitchFamily="2" charset="-18"/>
              </a:rPr>
              <a:t> </a:t>
            </a:r>
            <a:r>
              <a:rPr lang="ro-RO" sz="2800" dirty="0" err="1">
                <a:solidFill>
                  <a:schemeClr val="bg1"/>
                </a:solidFill>
                <a:latin typeface="Raleway" pitchFamily="2" charset="-18"/>
              </a:rPr>
              <a:t>Memory</a:t>
            </a:r>
            <a:endParaRPr lang="ro-RO" sz="2800" dirty="0">
              <a:solidFill>
                <a:schemeClr val="bg1"/>
              </a:solidFill>
              <a:latin typeface="Raleway" pitchFamily="2" charset="-18"/>
            </a:endParaRPr>
          </a:p>
          <a:p>
            <a:r>
              <a:rPr lang="ro-RO" sz="2800" dirty="0">
                <a:solidFill>
                  <a:schemeClr val="bg1"/>
                </a:solidFill>
                <a:latin typeface="Raleway" pitchFamily="2" charset="-18"/>
              </a:rPr>
              <a:t>S-a stabilit un total de 19 semnale de control fiecare cu un rol bine</a:t>
            </a:r>
          </a:p>
          <a:p>
            <a:r>
              <a:rPr lang="ro-RO" sz="2800" dirty="0">
                <a:solidFill>
                  <a:schemeClr val="bg1"/>
                </a:solidFill>
                <a:latin typeface="Raleway" pitchFamily="2" charset="-18"/>
              </a:rPr>
              <a:t>determinat.</a:t>
            </a:r>
          </a:p>
        </p:txBody>
      </p:sp>
    </p:spTree>
    <p:extLst>
      <p:ext uri="{BB962C8B-B14F-4D97-AF65-F5344CB8AC3E}">
        <p14:creationId xmlns:p14="http://schemas.microsoft.com/office/powerpoint/2010/main" val="1830080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33333E-6 L 3.54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0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2533211" y="1834088"/>
            <a:ext cx="71256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o-RO" sz="20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Etapele dezvoltării – 4</a:t>
            </a:r>
          </a:p>
          <a:p>
            <a:pPr algn="ctr"/>
            <a:r>
              <a:rPr lang="ro-RO" sz="20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Testing</a:t>
            </a:r>
            <a:r>
              <a:rPr lang="ro-RO" sz="20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, stabilirea conexiunilor finale, finalizarea</a:t>
            </a:r>
          </a:p>
          <a:p>
            <a:pPr algn="ctr"/>
            <a:r>
              <a:rPr lang="ro-RO" sz="20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modulelor software, completarea schemei hardware și global </a:t>
            </a:r>
            <a:r>
              <a:rPr lang="ro-RO" sz="20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testing</a:t>
            </a:r>
            <a:endParaRPr lang="ro-RO" sz="20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11" name="Graphic 10" descr="Potion with solid fill">
            <a:extLst>
              <a:ext uri="{FF2B5EF4-FFF2-40B4-BE49-F238E27FC236}">
                <a16:creationId xmlns:a16="http://schemas.microsoft.com/office/drawing/2014/main" id="{EC7840E3-BAD3-A84E-B5ED-F442FFC9B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1783" y="234176"/>
            <a:ext cx="1728434" cy="17284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1" name="Oval 30">
            <a:extLst>
              <a:ext uri="{FF2B5EF4-FFF2-40B4-BE49-F238E27FC236}">
                <a16:creationId xmlns:a16="http://schemas.microsoft.com/office/drawing/2014/main" id="{D53930A9-9ED7-C347-B138-C9D92018A994}"/>
              </a:ext>
            </a:extLst>
          </p:cNvPr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BB8A79-C7A0-EFF6-6B1E-5217F4A85907}"/>
              </a:ext>
            </a:extLst>
          </p:cNvPr>
          <p:cNvSpPr txBox="1"/>
          <p:nvPr/>
        </p:nvSpPr>
        <p:spPr>
          <a:xfrm>
            <a:off x="677356" y="3477638"/>
            <a:ext cx="1077089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>
                <a:solidFill>
                  <a:schemeClr val="bg1"/>
                </a:solidFill>
                <a:latin typeface="Raleway" pitchFamily="2" charset="-18"/>
              </a:rPr>
              <a:t>Pe parcurs ce colegii terminau modulele, tester-</a:t>
            </a:r>
            <a:r>
              <a:rPr lang="ro-RO" sz="2800" dirty="0" err="1">
                <a:solidFill>
                  <a:schemeClr val="bg1"/>
                </a:solidFill>
                <a:latin typeface="Raleway" pitchFamily="2" charset="-18"/>
              </a:rPr>
              <a:t>ul</a:t>
            </a:r>
            <a:r>
              <a:rPr lang="ro-RO" sz="2800" dirty="0">
                <a:solidFill>
                  <a:schemeClr val="bg1"/>
                </a:solidFill>
                <a:latin typeface="Raleway" pitchFamily="2" charset="-18"/>
              </a:rPr>
              <a:t> era înștiințat.</a:t>
            </a:r>
          </a:p>
          <a:p>
            <a:endParaRPr lang="ro-RO" sz="2800" dirty="0">
              <a:solidFill>
                <a:schemeClr val="bg1"/>
              </a:solidFill>
              <a:latin typeface="Raleway" pitchFamily="2" charset="-18"/>
            </a:endParaRPr>
          </a:p>
          <a:p>
            <a:r>
              <a:rPr lang="ro-RO" sz="2800" dirty="0">
                <a:solidFill>
                  <a:schemeClr val="bg1"/>
                </a:solidFill>
                <a:latin typeface="Raleway" pitchFamily="2" charset="-18"/>
              </a:rPr>
              <a:t>S-a realizat o testare de </a:t>
            </a:r>
            <a:r>
              <a:rPr lang="en-US" sz="2800" dirty="0">
                <a:solidFill>
                  <a:schemeClr val="bg1"/>
                </a:solidFill>
                <a:latin typeface="Raleway" pitchFamily="2" charset="-18"/>
              </a:rPr>
              <a:t>&gt; 70% a </a:t>
            </a:r>
            <a:r>
              <a:rPr lang="en-US" sz="2800" dirty="0" err="1">
                <a:solidFill>
                  <a:schemeClr val="bg1"/>
                </a:solidFill>
                <a:latin typeface="Raleway" pitchFamily="2" charset="-18"/>
              </a:rPr>
              <a:t>modulelor</a:t>
            </a:r>
            <a:r>
              <a:rPr lang="en-US" sz="2800" dirty="0">
                <a:solidFill>
                  <a:schemeClr val="bg1"/>
                </a:solidFill>
                <a:latin typeface="Raleway" pitchFamily="2" charset="-18"/>
              </a:rPr>
              <a:t>.</a:t>
            </a:r>
            <a:endParaRPr lang="ro-RO" sz="2800" dirty="0">
              <a:solidFill>
                <a:schemeClr val="bg1"/>
              </a:solidFill>
              <a:latin typeface="Raleway" pitchFamily="2" charset="-18"/>
            </a:endParaRPr>
          </a:p>
          <a:p>
            <a:endParaRPr lang="ro-RO" sz="2800" dirty="0">
              <a:solidFill>
                <a:schemeClr val="bg1"/>
              </a:solidFill>
              <a:latin typeface="Raleway" pitchFamily="2" charset="-18"/>
            </a:endParaRPr>
          </a:p>
          <a:p>
            <a:r>
              <a:rPr lang="ro-RO" sz="2800" dirty="0">
                <a:solidFill>
                  <a:schemeClr val="bg1"/>
                </a:solidFill>
                <a:latin typeface="Raleway" pitchFamily="2" charset="-18"/>
              </a:rPr>
              <a:t>În această etapă s-a finalizat schema hardware respectiv modulul</a:t>
            </a:r>
          </a:p>
          <a:p>
            <a:r>
              <a:rPr lang="ro-RO" sz="2800" dirty="0">
                <a:solidFill>
                  <a:schemeClr val="bg1"/>
                </a:solidFill>
                <a:latin typeface="Raleway" pitchFamily="2" charset="-18"/>
              </a:rPr>
              <a:t>Global.</a:t>
            </a:r>
          </a:p>
        </p:txBody>
      </p:sp>
    </p:spTree>
    <p:extLst>
      <p:ext uri="{BB962C8B-B14F-4D97-AF65-F5344CB8AC3E}">
        <p14:creationId xmlns:p14="http://schemas.microsoft.com/office/powerpoint/2010/main" val="174827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33333E-6 L 3.54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0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5340070" y="1834088"/>
            <a:ext cx="15119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o-RO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Sarcini</a:t>
            </a:r>
          </a:p>
        </p:txBody>
      </p:sp>
      <p:pic>
        <p:nvPicPr>
          <p:cNvPr id="11" name="Graphic 10" descr="Potion with solid fill">
            <a:extLst>
              <a:ext uri="{FF2B5EF4-FFF2-40B4-BE49-F238E27FC236}">
                <a16:creationId xmlns:a16="http://schemas.microsoft.com/office/drawing/2014/main" id="{EC7840E3-BAD3-A84E-B5ED-F442FFC9B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1783" y="234176"/>
            <a:ext cx="1728434" cy="17284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1" name="Oval 30">
            <a:extLst>
              <a:ext uri="{FF2B5EF4-FFF2-40B4-BE49-F238E27FC236}">
                <a16:creationId xmlns:a16="http://schemas.microsoft.com/office/drawing/2014/main" id="{D53930A9-9ED7-C347-B138-C9D92018A994}"/>
              </a:ext>
            </a:extLst>
          </p:cNvPr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BB8A79-C7A0-EFF6-6B1E-5217F4A85907}"/>
              </a:ext>
            </a:extLst>
          </p:cNvPr>
          <p:cNvSpPr txBox="1"/>
          <p:nvPr/>
        </p:nvSpPr>
        <p:spPr>
          <a:xfrm>
            <a:off x="770661" y="1962610"/>
            <a:ext cx="753358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>
                <a:solidFill>
                  <a:schemeClr val="bg1"/>
                </a:solidFill>
                <a:latin typeface="Raleway" pitchFamily="2" charset="-18"/>
              </a:rPr>
              <a:t>Designeri hardware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:</a:t>
            </a:r>
          </a:p>
          <a:p>
            <a:pPr marL="457200" indent="-457200"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Bianca: ALU,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schem</a:t>
            </a:r>
            <a:r>
              <a:rPr lang="ro-RO" sz="1600" dirty="0">
                <a:solidFill>
                  <a:schemeClr val="bg1"/>
                </a:solidFill>
                <a:latin typeface="Raleway" pitchFamily="2" charset="-18"/>
              </a:rPr>
              <a:t>a finală</a:t>
            </a:r>
          </a:p>
          <a:p>
            <a:pPr marL="457200" indent="-457200">
              <a:buFontTx/>
              <a:buChar char="-"/>
            </a:pPr>
            <a:r>
              <a:rPr lang="ro-RO" sz="1600" dirty="0" err="1">
                <a:solidFill>
                  <a:schemeClr val="bg1"/>
                </a:solidFill>
                <a:latin typeface="Raleway" pitchFamily="2" charset="-18"/>
              </a:rPr>
              <a:t>Lore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: Control Unit, schema final</a:t>
            </a:r>
            <a:r>
              <a:rPr lang="ro-RO" sz="1600" dirty="0">
                <a:solidFill>
                  <a:schemeClr val="bg1"/>
                </a:solidFill>
                <a:latin typeface="Raleway" pitchFamily="2" charset="-18"/>
              </a:rPr>
              <a:t>ă</a:t>
            </a:r>
          </a:p>
          <a:p>
            <a:r>
              <a:rPr lang="ro-RO" sz="1600" dirty="0">
                <a:solidFill>
                  <a:schemeClr val="bg1"/>
                </a:solidFill>
                <a:latin typeface="Raleway" pitchFamily="2" charset="-18"/>
              </a:rPr>
              <a:t>Software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:</a:t>
            </a:r>
          </a:p>
          <a:p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- Sebi: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Asamblor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, ALU,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regi</a:t>
            </a:r>
            <a:r>
              <a:rPr lang="ro-RO" sz="1600" dirty="0" err="1">
                <a:solidFill>
                  <a:schemeClr val="bg1"/>
                </a:solidFill>
                <a:latin typeface="Raleway" pitchFamily="2" charset="-18"/>
              </a:rPr>
              <a:t>ștri</a:t>
            </a:r>
            <a:r>
              <a:rPr lang="ro-RO" sz="1600" dirty="0">
                <a:solidFill>
                  <a:schemeClr val="bg1"/>
                </a:solidFill>
                <a:latin typeface="Raleway" pitchFamily="2" charset="-18"/>
              </a:rPr>
              <a:t> X, Y, ACC, IR, modulul final</a:t>
            </a:r>
          </a:p>
          <a:p>
            <a:r>
              <a:rPr lang="ro-RO" sz="1600" dirty="0">
                <a:solidFill>
                  <a:schemeClr val="bg1"/>
                </a:solidFill>
                <a:latin typeface="Raleway" pitchFamily="2" charset="-18"/>
              </a:rPr>
              <a:t>- Adrian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: Control Unit, Sign Extend, PC, IM,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multiplexoare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pentru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PC </a:t>
            </a:r>
            <a:r>
              <a:rPr lang="ro-RO" sz="1600" dirty="0">
                <a:solidFill>
                  <a:schemeClr val="bg1"/>
                </a:solidFill>
                <a:latin typeface="Raleway" pitchFamily="2" charset="-18"/>
              </a:rPr>
              <a:t>și </a:t>
            </a:r>
            <a:r>
              <a:rPr lang="ro-RO" sz="1600" dirty="0" err="1">
                <a:solidFill>
                  <a:schemeClr val="bg1"/>
                </a:solidFill>
                <a:latin typeface="Raleway" pitchFamily="2" charset="-18"/>
              </a:rPr>
              <a:t>regiștri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modul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final</a:t>
            </a:r>
          </a:p>
          <a:p>
            <a:pPr marL="342900" indent="-342900"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Cristi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: Control Unit, Zero Extend, SP, DM,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multiplexoare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</a:t>
            </a:r>
            <a:r>
              <a:rPr lang="ro-RO" sz="1600" dirty="0">
                <a:solidFill>
                  <a:schemeClr val="bg1"/>
                </a:solidFill>
                <a:latin typeface="Raleway" pitchFamily="2" charset="-18"/>
              </a:rPr>
              <a:t>pentru DM, modul final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;</a:t>
            </a:r>
          </a:p>
          <a:p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Testing:</a:t>
            </a:r>
          </a:p>
          <a:p>
            <a:pPr marL="342900" indent="-342900"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Iulia: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testare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regi</a:t>
            </a:r>
            <a:r>
              <a:rPr lang="ro-RO" sz="1600" dirty="0" err="1">
                <a:solidFill>
                  <a:schemeClr val="bg1"/>
                </a:solidFill>
                <a:latin typeface="Raleway" pitchFamily="2" charset="-18"/>
              </a:rPr>
              <a:t>ștri</a:t>
            </a:r>
            <a:r>
              <a:rPr lang="ro-RO" sz="1600" dirty="0">
                <a:solidFill>
                  <a:schemeClr val="bg1"/>
                </a:solidFill>
                <a:latin typeface="Raleway" pitchFamily="2" charset="-18"/>
              </a:rPr>
              <a:t> X, Y, ACC, PC, IR, Control Unit, 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ALU, </a:t>
            </a:r>
            <a:r>
              <a:rPr lang="ro-RO" sz="1600" dirty="0" err="1">
                <a:solidFill>
                  <a:schemeClr val="bg1"/>
                </a:solidFill>
                <a:latin typeface="Raleway" pitchFamily="2" charset="-18"/>
              </a:rPr>
              <a:t>Sign</a:t>
            </a:r>
            <a:r>
              <a:rPr lang="ro-RO" sz="1600" dirty="0">
                <a:solidFill>
                  <a:schemeClr val="bg1"/>
                </a:solidFill>
                <a:latin typeface="Raleway" pitchFamily="2" charset="-18"/>
              </a:rPr>
              <a:t> </a:t>
            </a:r>
            <a:r>
              <a:rPr lang="ro-RO" sz="1600" dirty="0" err="1">
                <a:solidFill>
                  <a:schemeClr val="bg1"/>
                </a:solidFill>
                <a:latin typeface="Raleway" pitchFamily="2" charset="-18"/>
              </a:rPr>
              <a:t>Extend</a:t>
            </a:r>
            <a:r>
              <a:rPr lang="ro-RO" sz="1600" dirty="0">
                <a:solidFill>
                  <a:schemeClr val="bg1"/>
                </a:solidFill>
                <a:latin typeface="Raleway" pitchFamily="2" charset="-18"/>
              </a:rPr>
              <a:t>, Zero </a:t>
            </a:r>
            <a:r>
              <a:rPr lang="ro-RO" sz="1600" dirty="0" err="1">
                <a:solidFill>
                  <a:schemeClr val="bg1"/>
                </a:solidFill>
                <a:latin typeface="Raleway" pitchFamily="2" charset="-18"/>
              </a:rPr>
              <a:t>Extend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modul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final;</a:t>
            </a:r>
          </a:p>
          <a:p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Project Manager s-a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implicat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în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mai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multe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zone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inclusiv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design hardware (ALU,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schemă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finala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și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altele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), Software (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modul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final, Control Unit, ALU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și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altele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), testing. S-a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ocupat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documentație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prezentări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, timeline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și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gestionarea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aleway" pitchFamily="2" charset="-18"/>
              </a:rPr>
              <a:t>situațiilor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;</a:t>
            </a:r>
          </a:p>
          <a:p>
            <a:r>
              <a:rPr lang="ro-RO" sz="1600" dirty="0">
                <a:solidFill>
                  <a:schemeClr val="bg1"/>
                </a:solidFill>
                <a:latin typeface="Raleway" pitchFamily="2" charset="-18"/>
              </a:rPr>
              <a:t>Am avut în total 7 </a:t>
            </a:r>
            <a:r>
              <a:rPr lang="ro-RO" sz="1600" dirty="0" err="1">
                <a:solidFill>
                  <a:schemeClr val="bg1"/>
                </a:solidFill>
                <a:latin typeface="Raleway" pitchFamily="2" charset="-18"/>
              </a:rPr>
              <a:t>meeting</a:t>
            </a:r>
            <a:r>
              <a:rPr lang="ro-RO" sz="1600" dirty="0">
                <a:solidFill>
                  <a:schemeClr val="bg1"/>
                </a:solidFill>
                <a:latin typeface="Raleway" pitchFamily="2" charset="-18"/>
              </a:rPr>
              <a:t>-uri în care am discutat și rezolvat eventualele probleme</a:t>
            </a:r>
            <a:r>
              <a:rPr lang="en-US" sz="1600" dirty="0">
                <a:solidFill>
                  <a:schemeClr val="bg1"/>
                </a:solidFill>
                <a:latin typeface="Raleway" pitchFamily="2" charset="-18"/>
              </a:rPr>
              <a:t>.</a:t>
            </a:r>
            <a:endParaRPr lang="ro-RO" sz="1600" dirty="0">
              <a:solidFill>
                <a:schemeClr val="bg1"/>
              </a:solidFill>
              <a:latin typeface="Raleway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950527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33333E-6 L 3.54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0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">
            <a:extLst>
              <a:ext uri="{FF2B5EF4-FFF2-40B4-BE49-F238E27FC236}">
                <a16:creationId xmlns:a16="http://schemas.microsoft.com/office/drawing/2014/main" id="{FAE37928-628E-1B40-972B-1FCDC7355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39" b="3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5356859" y="385357"/>
            <a:ext cx="14782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o-RO" sz="5400" b="1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FIC</a:t>
            </a:r>
            <a:endParaRPr lang="en-LT" sz="5400" b="1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1D4DDA-3BA2-7F47-974A-FC6F909C89E4}"/>
              </a:ext>
            </a:extLst>
          </p:cNvPr>
          <p:cNvSpPr/>
          <p:nvPr/>
        </p:nvSpPr>
        <p:spPr>
          <a:xfrm>
            <a:off x="3883194" y="1179600"/>
            <a:ext cx="44256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o-RO" sz="2000" spc="300" dirty="0" err="1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Milestone</a:t>
            </a:r>
            <a:r>
              <a:rPr lang="ro-RO" sz="2000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 2 – S12</a:t>
            </a:r>
            <a:r>
              <a:rPr lang="en-US" sz="2000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 – </a:t>
            </a:r>
            <a:r>
              <a:rPr lang="en-US" sz="2000" spc="300" dirty="0" err="1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Grupa</a:t>
            </a:r>
            <a:r>
              <a:rPr lang="en-US" sz="2000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 2.2</a:t>
            </a:r>
            <a:endParaRPr lang="en-LT" sz="2000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114636-B466-B2F6-CAF1-0835EFD5BDB9}"/>
              </a:ext>
            </a:extLst>
          </p:cNvPr>
          <p:cNvSpPr txBox="1"/>
          <p:nvPr/>
        </p:nvSpPr>
        <p:spPr>
          <a:xfrm>
            <a:off x="308619" y="2102930"/>
            <a:ext cx="1202136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dirty="0">
                <a:solidFill>
                  <a:schemeClr val="bg1"/>
                </a:solidFill>
              </a:rPr>
              <a:t>Membrii echipei</a:t>
            </a:r>
            <a:r>
              <a:rPr lang="en-US" sz="3200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Project Manager: Efrem Drago</a:t>
            </a:r>
            <a:r>
              <a:rPr lang="ro-RO" sz="3200" dirty="0">
                <a:solidFill>
                  <a:schemeClr val="bg1"/>
                </a:solidFill>
              </a:rPr>
              <a:t>ș</a:t>
            </a:r>
            <a:r>
              <a:rPr lang="en-US" sz="3200" dirty="0">
                <a:solidFill>
                  <a:schemeClr val="bg1"/>
                </a:solidFill>
              </a:rPr>
              <a:t>-</a:t>
            </a:r>
            <a:r>
              <a:rPr lang="en-US" sz="3200" dirty="0" err="1">
                <a:solidFill>
                  <a:schemeClr val="bg1"/>
                </a:solidFill>
              </a:rPr>
              <a:t>Sebasti</a:t>
            </a:r>
            <a:r>
              <a:rPr lang="ro-RO" sz="3200" dirty="0">
                <a:solidFill>
                  <a:schemeClr val="bg1"/>
                </a:solidFill>
              </a:rPr>
              <a:t>a</a:t>
            </a:r>
            <a:r>
              <a:rPr lang="en-US" sz="3200" dirty="0">
                <a:solidFill>
                  <a:schemeClr val="bg1"/>
                </a:solidFill>
              </a:rPr>
              <a:t>n-Mihaly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Hardware </a:t>
            </a:r>
            <a:r>
              <a:rPr lang="en-US" sz="3200" dirty="0" err="1">
                <a:solidFill>
                  <a:schemeClr val="bg1"/>
                </a:solidFill>
              </a:rPr>
              <a:t>Desgin</a:t>
            </a:r>
            <a:r>
              <a:rPr lang="en-US" sz="3200" dirty="0">
                <a:solidFill>
                  <a:schemeClr val="bg1"/>
                </a:solidFill>
              </a:rPr>
              <a:t>: </a:t>
            </a:r>
            <a:r>
              <a:rPr lang="en-US" sz="3200" dirty="0" err="1">
                <a:solidFill>
                  <a:schemeClr val="bg1"/>
                </a:solidFill>
              </a:rPr>
              <a:t>Gostian</a:t>
            </a:r>
            <a:r>
              <a:rPr lang="en-US" sz="3200" dirty="0">
                <a:solidFill>
                  <a:schemeClr val="bg1"/>
                </a:solidFill>
              </a:rPr>
              <a:t> Loredana </a:t>
            </a:r>
            <a:r>
              <a:rPr lang="ro-RO" sz="3200" dirty="0">
                <a:solidFill>
                  <a:schemeClr val="bg1"/>
                </a:solidFill>
              </a:rPr>
              <a:t>și </a:t>
            </a:r>
            <a:r>
              <a:rPr lang="en-US" sz="3200" dirty="0">
                <a:solidFill>
                  <a:schemeClr val="bg1"/>
                </a:solidFill>
              </a:rPr>
              <a:t>B</a:t>
            </a:r>
            <a:r>
              <a:rPr lang="ro-RO" sz="3200" dirty="0">
                <a:solidFill>
                  <a:schemeClr val="bg1"/>
                </a:solidFill>
              </a:rPr>
              <a:t>ă</a:t>
            </a:r>
            <a:r>
              <a:rPr lang="en-US" sz="3200" dirty="0" err="1">
                <a:solidFill>
                  <a:schemeClr val="bg1"/>
                </a:solidFill>
              </a:rPr>
              <a:t>rbosu</a:t>
            </a:r>
            <a:r>
              <a:rPr lang="en-US" sz="3200" dirty="0">
                <a:solidFill>
                  <a:schemeClr val="bg1"/>
                </a:solidFill>
              </a:rPr>
              <a:t> Bianca-Florentina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Software: Gabor Sebastian, </a:t>
            </a:r>
            <a:r>
              <a:rPr lang="en-US" sz="3200" dirty="0" err="1">
                <a:solidFill>
                  <a:schemeClr val="bg1"/>
                </a:solidFill>
              </a:rPr>
              <a:t>Farca</a:t>
            </a:r>
            <a:r>
              <a:rPr lang="ro-RO" sz="3200" dirty="0">
                <a:solidFill>
                  <a:schemeClr val="bg1"/>
                </a:solidFill>
              </a:rPr>
              <a:t>ș </a:t>
            </a:r>
            <a:r>
              <a:rPr lang="en-US" sz="3200" dirty="0">
                <a:solidFill>
                  <a:schemeClr val="bg1"/>
                </a:solidFill>
              </a:rPr>
              <a:t>Adrian</a:t>
            </a:r>
            <a:r>
              <a:rPr lang="ro-RO" sz="3200" dirty="0">
                <a:solidFill>
                  <a:schemeClr val="bg1"/>
                </a:solidFill>
              </a:rPr>
              <a:t> și </a:t>
            </a:r>
            <a:r>
              <a:rPr lang="en-US" sz="3200" dirty="0">
                <a:solidFill>
                  <a:schemeClr val="bg1"/>
                </a:solidFill>
              </a:rPr>
              <a:t>Go</a:t>
            </a:r>
            <a:r>
              <a:rPr lang="ro-RO" sz="3200" dirty="0">
                <a:solidFill>
                  <a:schemeClr val="bg1"/>
                </a:solidFill>
              </a:rPr>
              <a:t>ș</a:t>
            </a:r>
            <a:r>
              <a:rPr lang="en-US" sz="3200" dirty="0">
                <a:solidFill>
                  <a:schemeClr val="bg1"/>
                </a:solidFill>
              </a:rPr>
              <a:t>a </a:t>
            </a:r>
            <a:r>
              <a:rPr lang="ro-RO" sz="3200" dirty="0">
                <a:solidFill>
                  <a:schemeClr val="bg1"/>
                </a:solidFill>
              </a:rPr>
              <a:t>Gheorghe-</a:t>
            </a:r>
            <a:r>
              <a:rPr lang="en-US" sz="3200" dirty="0">
                <a:solidFill>
                  <a:schemeClr val="bg1"/>
                </a:solidFill>
              </a:rPr>
              <a:t>Cristian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Testing: Gheorghe Iulia</a:t>
            </a:r>
            <a:r>
              <a:rPr lang="ro-RO" sz="3200" dirty="0">
                <a:solidFill>
                  <a:schemeClr val="bg1"/>
                </a:solidFill>
              </a:rPr>
              <a:t>na</a:t>
            </a: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Link c</a:t>
            </a:r>
            <a:r>
              <a:rPr lang="ro-RO" sz="3200" dirty="0" err="1">
                <a:solidFill>
                  <a:schemeClr val="bg1"/>
                </a:solidFill>
              </a:rPr>
              <a:t>ătre</a:t>
            </a:r>
            <a:r>
              <a:rPr lang="ro-RO" sz="3200" dirty="0">
                <a:solidFill>
                  <a:schemeClr val="bg1"/>
                </a:solidFill>
              </a:rPr>
              <a:t> proiect pe </a:t>
            </a:r>
            <a:r>
              <a:rPr lang="ro-RO" sz="3200" dirty="0" err="1">
                <a:solidFill>
                  <a:schemeClr val="bg1"/>
                </a:solidFill>
              </a:rPr>
              <a:t>GitHub</a:t>
            </a:r>
            <a:r>
              <a:rPr lang="en-US" sz="3200" dirty="0">
                <a:solidFill>
                  <a:schemeClr val="bg1"/>
                </a:solidFill>
              </a:rPr>
              <a:t>: </a:t>
            </a:r>
            <a:r>
              <a:rPr lang="en-US" sz="3200" dirty="0">
                <a:solidFill>
                  <a:schemeClr val="bg1"/>
                </a:solidFill>
                <a:hlinkClick r:id="rId4"/>
              </a:rPr>
              <a:t>https://github.com/Carry-Home/gpp_calc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66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BE918B-EA92-1948-9A36-85366B98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44425" y="2658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3653783" y="1858824"/>
            <a:ext cx="459613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Demo time!</a:t>
            </a:r>
            <a:endParaRPr lang="en-LT" sz="9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5" name="Graphic 24" descr="Lights On with solid fill">
            <a:extLst>
              <a:ext uri="{FF2B5EF4-FFF2-40B4-BE49-F238E27FC236}">
                <a16:creationId xmlns:a16="http://schemas.microsoft.com/office/drawing/2014/main" id="{C9A4FAB4-1D30-504F-AC22-18FA700E0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4790" y="157975"/>
            <a:ext cx="1702420" cy="170242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10002831" y="2171981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90411" y="3472071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8" name="Rounded Rectangle 27">
            <a:extLst>
              <a:ext uri="{FF2B5EF4-FFF2-40B4-BE49-F238E27FC236}">
                <a16:creationId xmlns:a16="http://schemas.microsoft.com/office/drawing/2014/main" id="{FC8B7B47-AD94-0B42-BF9A-FB712535E5D0}"/>
              </a:ext>
            </a:extLst>
          </p:cNvPr>
          <p:cNvSpPr/>
          <p:nvPr/>
        </p:nvSpPr>
        <p:spPr>
          <a:xfrm rot="2314562">
            <a:off x="10069531" y="4216949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9" name="Rounded Rectangle 28">
            <a:extLst>
              <a:ext uri="{FF2B5EF4-FFF2-40B4-BE49-F238E27FC236}">
                <a16:creationId xmlns:a16="http://schemas.microsoft.com/office/drawing/2014/main" id="{14E00701-098F-CD4F-A308-C7B7ECDFF684}"/>
              </a:ext>
            </a:extLst>
          </p:cNvPr>
          <p:cNvSpPr/>
          <p:nvPr/>
        </p:nvSpPr>
        <p:spPr>
          <a:xfrm rot="2314562">
            <a:off x="9520394" y="6376453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86E76C-06AA-3528-8419-0BF1BD8BED74}"/>
              </a:ext>
            </a:extLst>
          </p:cNvPr>
          <p:cNvSpPr txBox="1"/>
          <p:nvPr/>
        </p:nvSpPr>
        <p:spPr>
          <a:xfrm>
            <a:off x="1381252" y="2988106"/>
            <a:ext cx="1017246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 prog</a:t>
            </a:r>
            <a:r>
              <a:rPr lang="ro-RO" dirty="0">
                <a:solidFill>
                  <a:schemeClr val="bg1"/>
                </a:solidFill>
              </a:rPr>
              <a:t>ă</a:t>
            </a:r>
            <a:r>
              <a:rPr lang="en-US" dirty="0">
                <a:solidFill>
                  <a:schemeClr val="bg1"/>
                </a:solidFill>
              </a:rPr>
              <a:t>mele</a:t>
            </a:r>
            <a:r>
              <a:rPr lang="ro-RO" dirty="0">
                <a:solidFill>
                  <a:schemeClr val="bg1"/>
                </a:solidFill>
              </a:rPr>
              <a:t> scrise de tester în limbaj de asamblare folosind setul nostru de instrucțiuni și asamblorul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Program de </a:t>
            </a:r>
            <a:r>
              <a:rPr lang="en-US" dirty="0" err="1">
                <a:solidFill>
                  <a:schemeClr val="bg1"/>
                </a:solidFill>
              </a:rPr>
              <a:t>calcul</a:t>
            </a:r>
            <a:r>
              <a:rPr lang="en-US" dirty="0">
                <a:solidFill>
                  <a:schemeClr val="bg1"/>
                </a:solidFill>
              </a:rPr>
              <a:t> 1 + 2 + … + n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Program de </a:t>
            </a:r>
            <a:r>
              <a:rPr lang="en-US" dirty="0" err="1">
                <a:solidFill>
                  <a:schemeClr val="bg1"/>
                </a:solidFill>
              </a:rPr>
              <a:t>calcul</a:t>
            </a:r>
            <a:r>
              <a:rPr lang="en-US" dirty="0">
                <a:solidFill>
                  <a:schemeClr val="bg1"/>
                </a:solidFill>
              </a:rPr>
              <a:t> CMMDC a </a:t>
            </a:r>
            <a:r>
              <a:rPr lang="en-US" dirty="0" err="1">
                <a:solidFill>
                  <a:schemeClr val="bg1"/>
                </a:solidFill>
              </a:rPr>
              <a:t>dou</a:t>
            </a:r>
            <a:r>
              <a:rPr lang="ro-RO" dirty="0">
                <a:solidFill>
                  <a:schemeClr val="bg1"/>
                </a:solidFill>
              </a:rPr>
              <a:t>ă numere</a:t>
            </a:r>
          </a:p>
          <a:p>
            <a:pPr marL="342900" indent="-342900">
              <a:buAutoNum type="arabicPeriod"/>
            </a:pPr>
            <a:r>
              <a:rPr lang="ro-RO" dirty="0">
                <a:solidFill>
                  <a:schemeClr val="bg1"/>
                </a:solidFill>
              </a:rPr>
              <a:t>Program de calcul putere a două numere, folosind proceduri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Documenta</a:t>
            </a:r>
            <a:r>
              <a:rPr lang="ro-RO" dirty="0" err="1">
                <a:solidFill>
                  <a:schemeClr val="bg1"/>
                </a:solidFill>
              </a:rPr>
              <a:t>ția</a:t>
            </a:r>
            <a:r>
              <a:rPr lang="ro-RO" dirty="0">
                <a:solidFill>
                  <a:schemeClr val="bg1"/>
                </a:solidFill>
              </a:rPr>
              <a:t> proiectului poate fi </a:t>
            </a:r>
            <a:r>
              <a:rPr lang="ro-RO" dirty="0" err="1">
                <a:solidFill>
                  <a:schemeClr val="bg1"/>
                </a:solidFill>
              </a:rPr>
              <a:t>gasită</a:t>
            </a:r>
            <a:r>
              <a:rPr lang="ro-RO" dirty="0">
                <a:solidFill>
                  <a:schemeClr val="bg1"/>
                </a:solidFill>
              </a:rPr>
              <a:t> pe </a:t>
            </a:r>
            <a:r>
              <a:rPr lang="ro-RO" dirty="0" err="1">
                <a:solidFill>
                  <a:schemeClr val="bg1"/>
                </a:solidFill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sz="1200" dirty="0">
                <a:solidFill>
                  <a:schemeClr val="bg1"/>
                </a:solidFill>
                <a:hlinkClick r:id="rId8"/>
              </a:rPr>
              <a:t>https://github.com/Carry-Home/gpp_calc/blob/main/doc/Documentatie_GPP.pdf</a:t>
            </a:r>
            <a:endParaRPr lang="ro-R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35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0833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3869276" y="3532924"/>
            <a:ext cx="4453463" cy="2092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5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Setul</a:t>
            </a:r>
            <a:r>
              <a:rPr lang="en-US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 de</a:t>
            </a:r>
          </a:p>
          <a:p>
            <a:pPr algn="ctr"/>
            <a:r>
              <a:rPr lang="en-US" sz="65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Instruc</a:t>
            </a:r>
            <a:r>
              <a:rPr lang="ro-RO" sz="65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țiuni</a:t>
            </a:r>
            <a:endParaRPr lang="ro-RO" sz="65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7" name="Graphic 6" descr="Lights On with solid fill">
            <a:extLst>
              <a:ext uri="{FF2B5EF4-FFF2-40B4-BE49-F238E27FC236}">
                <a16:creationId xmlns:a16="http://schemas.microsoft.com/office/drawing/2014/main" id="{3169A18E-29C1-B14B-9DAC-9A1603958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683" y="782444"/>
            <a:ext cx="2750634" cy="27506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p:transition spd="slow" advTm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BE918B-EA92-1948-9A36-85366B98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44425" y="2658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1290277" y="1546648"/>
            <a:ext cx="94320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o-RO" sz="4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Instrucțiuni transfer ACC -</a:t>
            </a:r>
            <a:r>
              <a:rPr lang="en-US" sz="4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 </a:t>
            </a:r>
            <a:r>
              <a:rPr lang="en-US" sz="48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registru</a:t>
            </a:r>
            <a:endParaRPr lang="en-LT" sz="72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5" name="Graphic 24" descr="Lights On with solid fill">
            <a:extLst>
              <a:ext uri="{FF2B5EF4-FFF2-40B4-BE49-F238E27FC236}">
                <a16:creationId xmlns:a16="http://schemas.microsoft.com/office/drawing/2014/main" id="{C9A4FAB4-1D30-504F-AC22-18FA700E0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4790" y="157975"/>
            <a:ext cx="1702420" cy="170242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10002831" y="2171981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90411" y="3472071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8" name="Rounded Rectangle 27">
            <a:extLst>
              <a:ext uri="{FF2B5EF4-FFF2-40B4-BE49-F238E27FC236}">
                <a16:creationId xmlns:a16="http://schemas.microsoft.com/office/drawing/2014/main" id="{FC8B7B47-AD94-0B42-BF9A-FB712535E5D0}"/>
              </a:ext>
            </a:extLst>
          </p:cNvPr>
          <p:cNvSpPr/>
          <p:nvPr/>
        </p:nvSpPr>
        <p:spPr>
          <a:xfrm rot="2314562">
            <a:off x="10069531" y="4216949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9" name="Rounded Rectangle 28">
            <a:extLst>
              <a:ext uri="{FF2B5EF4-FFF2-40B4-BE49-F238E27FC236}">
                <a16:creationId xmlns:a16="http://schemas.microsoft.com/office/drawing/2014/main" id="{14E00701-098F-CD4F-A308-C7B7ECDFF684}"/>
              </a:ext>
            </a:extLst>
          </p:cNvPr>
          <p:cNvSpPr/>
          <p:nvPr/>
        </p:nvSpPr>
        <p:spPr>
          <a:xfrm rot="2314562">
            <a:off x="9520394" y="6376453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7002341-AB6B-4536-F4FF-EB6ABB897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425124"/>
              </p:ext>
            </p:extLst>
          </p:nvPr>
        </p:nvGraphicFramePr>
        <p:xfrm>
          <a:off x="3129118" y="2657815"/>
          <a:ext cx="5754370" cy="17449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915102889"/>
                    </a:ext>
                  </a:extLst>
                </a:gridCol>
                <a:gridCol w="1501775">
                  <a:extLst>
                    <a:ext uri="{9D8B030D-6E8A-4147-A177-3AD203B41FA5}">
                      <a16:colId xmlns:a16="http://schemas.microsoft.com/office/drawing/2014/main" val="614613688"/>
                    </a:ext>
                  </a:extLst>
                </a:gridCol>
                <a:gridCol w="2793365">
                  <a:extLst>
                    <a:ext uri="{9D8B030D-6E8A-4147-A177-3AD203B41FA5}">
                      <a16:colId xmlns:a16="http://schemas.microsoft.com/office/drawing/2014/main" val="384433625"/>
                    </a:ext>
                  </a:extLst>
                </a:gridCol>
              </a:tblGrid>
              <a:tr h="5816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Opcode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Instruction Name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Other &lt;10&gt;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1529199"/>
                  </a:ext>
                </a:extLst>
              </a:tr>
              <a:tr h="5816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000000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TRX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0000000000000000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9489820"/>
                  </a:ext>
                </a:extLst>
              </a:tr>
              <a:tr h="5816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000001</a:t>
                      </a:r>
                      <a:endParaRPr lang="ro-R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TRY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0000000000000000</a:t>
                      </a:r>
                      <a:endParaRPr lang="ro-R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226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280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0833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BE918B-EA92-1948-9A36-85366B98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2658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765944" y="1546648"/>
            <a:ext cx="104807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Instruc</a:t>
            </a:r>
            <a:r>
              <a:rPr lang="ro-RO" sz="48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țiuni</a:t>
            </a:r>
            <a:r>
              <a:rPr lang="ro-RO" sz="4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 care lucrează cu memoria</a:t>
            </a:r>
            <a:endParaRPr lang="en-LT" sz="4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5" name="Graphic 24" descr="Lights On with solid fill">
            <a:extLst>
              <a:ext uri="{FF2B5EF4-FFF2-40B4-BE49-F238E27FC236}">
                <a16:creationId xmlns:a16="http://schemas.microsoft.com/office/drawing/2014/main" id="{C9A4FAB4-1D30-504F-AC22-18FA700E0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4790" y="157975"/>
            <a:ext cx="1702420" cy="170242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10002831" y="2171981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90411" y="3472071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8" name="Rounded Rectangle 27">
            <a:extLst>
              <a:ext uri="{FF2B5EF4-FFF2-40B4-BE49-F238E27FC236}">
                <a16:creationId xmlns:a16="http://schemas.microsoft.com/office/drawing/2014/main" id="{FC8B7B47-AD94-0B42-BF9A-FB712535E5D0}"/>
              </a:ext>
            </a:extLst>
          </p:cNvPr>
          <p:cNvSpPr/>
          <p:nvPr/>
        </p:nvSpPr>
        <p:spPr>
          <a:xfrm rot="2314562">
            <a:off x="10069531" y="4216949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9" name="Rounded Rectangle 28">
            <a:extLst>
              <a:ext uri="{FF2B5EF4-FFF2-40B4-BE49-F238E27FC236}">
                <a16:creationId xmlns:a16="http://schemas.microsoft.com/office/drawing/2014/main" id="{14E00701-098F-CD4F-A308-C7B7ECDFF684}"/>
              </a:ext>
            </a:extLst>
          </p:cNvPr>
          <p:cNvSpPr/>
          <p:nvPr/>
        </p:nvSpPr>
        <p:spPr>
          <a:xfrm rot="2314562">
            <a:off x="9520394" y="6376453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661B34-7627-6039-9964-F8775BBFB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92516"/>
              </p:ext>
            </p:extLst>
          </p:nvPr>
        </p:nvGraphicFramePr>
        <p:xfrm>
          <a:off x="2919755" y="2710670"/>
          <a:ext cx="6391788" cy="14855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0871">
                  <a:extLst>
                    <a:ext uri="{9D8B030D-6E8A-4147-A177-3AD203B41FA5}">
                      <a16:colId xmlns:a16="http://schemas.microsoft.com/office/drawing/2014/main" val="1532005542"/>
                    </a:ext>
                  </a:extLst>
                </a:gridCol>
                <a:gridCol w="1668128">
                  <a:extLst>
                    <a:ext uri="{9D8B030D-6E8A-4147-A177-3AD203B41FA5}">
                      <a16:colId xmlns:a16="http://schemas.microsoft.com/office/drawing/2014/main" val="746109818"/>
                    </a:ext>
                  </a:extLst>
                </a:gridCol>
                <a:gridCol w="1714681">
                  <a:extLst>
                    <a:ext uri="{9D8B030D-6E8A-4147-A177-3AD203B41FA5}">
                      <a16:colId xmlns:a16="http://schemas.microsoft.com/office/drawing/2014/main" val="272649719"/>
                    </a:ext>
                  </a:extLst>
                </a:gridCol>
                <a:gridCol w="1388108">
                  <a:extLst>
                    <a:ext uri="{9D8B030D-6E8A-4147-A177-3AD203B41FA5}">
                      <a16:colId xmlns:a16="http://schemas.microsoft.com/office/drawing/2014/main" val="2128522693"/>
                    </a:ext>
                  </a:extLst>
                </a:gridCol>
              </a:tblGrid>
              <a:tr h="7512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Opcode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Instruction Name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Register Address (bits)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Immediate (bits)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3653846"/>
                  </a:ext>
                </a:extLst>
              </a:tr>
              <a:tr h="3671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000010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LDR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&lt;9&gt;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2609395"/>
                  </a:ext>
                </a:extLst>
              </a:tr>
              <a:tr h="3671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000011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STR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&lt;9&gt;</a:t>
                      </a:r>
                      <a:endParaRPr lang="ro-R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704566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1F347EE-59A3-FBFF-B35E-DB09A411CFDF}"/>
              </a:ext>
            </a:extLst>
          </p:cNvPr>
          <p:cNvSpPr txBox="1"/>
          <p:nvPr/>
        </p:nvSpPr>
        <p:spPr>
          <a:xfrm>
            <a:off x="1166609" y="4408546"/>
            <a:ext cx="10053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o-R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Register Address: 0 – X</a:t>
            </a:r>
            <a:endParaRPr kumimoji="0" lang="ro-RO" altLang="ro-RO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            </a:t>
            </a:r>
            <a:r>
              <a:rPr kumimoji="0" lang="en-US" altLang="ro-R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1 - Y</a:t>
            </a:r>
            <a:endParaRPr kumimoji="0" lang="ro-RO" altLang="ro-RO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o-R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Immediate is on 9 bits, so Data Memory needs to have maximum 512 locations, each location has 16 bits.</a:t>
            </a:r>
            <a:endParaRPr kumimoji="0" lang="ro-RO" altLang="ro-RO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5518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0833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BE918B-EA92-1948-9A36-85366B98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2658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1341423" y="1546648"/>
            <a:ext cx="93297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Instruc</a:t>
            </a:r>
            <a:r>
              <a:rPr lang="ro-RO" sz="48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țiuni</a:t>
            </a:r>
            <a:r>
              <a:rPr lang="ro-RO" sz="4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 care lucrează cu stiva</a:t>
            </a:r>
            <a:endParaRPr lang="en-LT" sz="4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5" name="Graphic 24" descr="Lights On with solid fill">
            <a:extLst>
              <a:ext uri="{FF2B5EF4-FFF2-40B4-BE49-F238E27FC236}">
                <a16:creationId xmlns:a16="http://schemas.microsoft.com/office/drawing/2014/main" id="{C9A4FAB4-1D30-504F-AC22-18FA700E0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4790" y="157975"/>
            <a:ext cx="1702420" cy="170242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10002831" y="2171981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90411" y="3472071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8" name="Rounded Rectangle 27">
            <a:extLst>
              <a:ext uri="{FF2B5EF4-FFF2-40B4-BE49-F238E27FC236}">
                <a16:creationId xmlns:a16="http://schemas.microsoft.com/office/drawing/2014/main" id="{FC8B7B47-AD94-0B42-BF9A-FB712535E5D0}"/>
              </a:ext>
            </a:extLst>
          </p:cNvPr>
          <p:cNvSpPr/>
          <p:nvPr/>
        </p:nvSpPr>
        <p:spPr>
          <a:xfrm rot="2314562">
            <a:off x="10069531" y="4216949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9" name="Rounded Rectangle 28">
            <a:extLst>
              <a:ext uri="{FF2B5EF4-FFF2-40B4-BE49-F238E27FC236}">
                <a16:creationId xmlns:a16="http://schemas.microsoft.com/office/drawing/2014/main" id="{14E00701-098F-CD4F-A308-C7B7ECDFF684}"/>
              </a:ext>
            </a:extLst>
          </p:cNvPr>
          <p:cNvSpPr/>
          <p:nvPr/>
        </p:nvSpPr>
        <p:spPr>
          <a:xfrm rot="2314562">
            <a:off x="9520394" y="6376453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F347EE-59A3-FBFF-B35E-DB09A411CFDF}"/>
              </a:ext>
            </a:extLst>
          </p:cNvPr>
          <p:cNvSpPr txBox="1"/>
          <p:nvPr/>
        </p:nvSpPr>
        <p:spPr>
          <a:xfrm>
            <a:off x="2112630" y="4380711"/>
            <a:ext cx="79076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o-R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 instructions can push/pop values from the following registers onto the stack: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o-R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00 – 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o-R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01 – 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o-R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– ACC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o-R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11 - PC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45B9CB2-63D6-B530-501C-5D59B8480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435"/>
              </p:ext>
            </p:extLst>
          </p:nvPr>
        </p:nvGraphicFramePr>
        <p:xfrm>
          <a:off x="3088912" y="2839744"/>
          <a:ext cx="5754370" cy="8828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648158240"/>
                    </a:ext>
                  </a:extLst>
                </a:gridCol>
                <a:gridCol w="1501775">
                  <a:extLst>
                    <a:ext uri="{9D8B030D-6E8A-4147-A177-3AD203B41FA5}">
                      <a16:colId xmlns:a16="http://schemas.microsoft.com/office/drawing/2014/main" val="2774113157"/>
                    </a:ext>
                  </a:extLst>
                </a:gridCol>
                <a:gridCol w="1543685">
                  <a:extLst>
                    <a:ext uri="{9D8B030D-6E8A-4147-A177-3AD203B41FA5}">
                      <a16:colId xmlns:a16="http://schemas.microsoft.com/office/drawing/2014/main" val="1014857030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6221253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Opcode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Instruction Name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Register Address (bits)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Immediate (bits)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2920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000100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PSH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&lt;2&gt;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&lt;8&gt;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1941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000101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POP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&lt;2&gt;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&lt;8&gt;</a:t>
                      </a:r>
                      <a:endParaRPr lang="ro-R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5098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04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0833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BE918B-EA92-1948-9A36-85366B98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2658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3392466" y="1546648"/>
            <a:ext cx="52277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Instruc</a:t>
            </a:r>
            <a:r>
              <a:rPr lang="ro-RO" sz="48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țiuni</a:t>
            </a:r>
            <a:r>
              <a:rPr lang="ro-RO" sz="4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 de salt</a:t>
            </a:r>
            <a:endParaRPr lang="en-LT" sz="4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5" name="Graphic 24" descr="Lights On with solid fill">
            <a:extLst>
              <a:ext uri="{FF2B5EF4-FFF2-40B4-BE49-F238E27FC236}">
                <a16:creationId xmlns:a16="http://schemas.microsoft.com/office/drawing/2014/main" id="{C9A4FAB4-1D30-504F-AC22-18FA700E0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4790" y="157975"/>
            <a:ext cx="1702420" cy="170242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10002831" y="2171981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90411" y="3472071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8" name="Rounded Rectangle 27">
            <a:extLst>
              <a:ext uri="{FF2B5EF4-FFF2-40B4-BE49-F238E27FC236}">
                <a16:creationId xmlns:a16="http://schemas.microsoft.com/office/drawing/2014/main" id="{FC8B7B47-AD94-0B42-BF9A-FB712535E5D0}"/>
              </a:ext>
            </a:extLst>
          </p:cNvPr>
          <p:cNvSpPr/>
          <p:nvPr/>
        </p:nvSpPr>
        <p:spPr>
          <a:xfrm rot="2314562">
            <a:off x="10069531" y="4216949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9" name="Rounded Rectangle 28">
            <a:extLst>
              <a:ext uri="{FF2B5EF4-FFF2-40B4-BE49-F238E27FC236}">
                <a16:creationId xmlns:a16="http://schemas.microsoft.com/office/drawing/2014/main" id="{14E00701-098F-CD4F-A308-C7B7ECDFF684}"/>
              </a:ext>
            </a:extLst>
          </p:cNvPr>
          <p:cNvSpPr/>
          <p:nvPr/>
        </p:nvSpPr>
        <p:spPr>
          <a:xfrm rot="2314562">
            <a:off x="9520394" y="6376453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F347EE-59A3-FBFF-B35E-DB09A411CFDF}"/>
              </a:ext>
            </a:extLst>
          </p:cNvPr>
          <p:cNvSpPr txBox="1"/>
          <p:nvPr/>
        </p:nvSpPr>
        <p:spPr>
          <a:xfrm>
            <a:off x="2112630" y="4380711"/>
            <a:ext cx="82858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o-R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JMP and RET will be implemented as </a:t>
            </a:r>
            <a:r>
              <a:rPr kumimoji="0" lang="en-US" altLang="ro-RO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pseudoinstructions</a:t>
            </a:r>
            <a:r>
              <a:rPr kumimoji="0" lang="en-US" altLang="ro-R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 JMP [</a:t>
            </a:r>
            <a:r>
              <a:rPr kumimoji="0" lang="en-US" altLang="ro-RO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adr</a:t>
            </a:r>
            <a:r>
              <a:rPr kumimoji="0" lang="en-US" altLang="ro-R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 should generate: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o-R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PSH PC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o-R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 [</a:t>
            </a:r>
            <a:r>
              <a:rPr kumimoji="0" lang="en-US" altLang="ro-RO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adr</a:t>
            </a:r>
            <a:r>
              <a:rPr kumimoji="0" lang="en-US" altLang="ro-R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o-RO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RET instruction should generate POP PC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29FCE21-4798-C9A8-3CC1-B262B306A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828239"/>
              </p:ext>
            </p:extLst>
          </p:nvPr>
        </p:nvGraphicFramePr>
        <p:xfrm>
          <a:off x="3785807" y="2458701"/>
          <a:ext cx="4504690" cy="17454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692903203"/>
                    </a:ext>
                  </a:extLst>
                </a:gridCol>
                <a:gridCol w="1501775">
                  <a:extLst>
                    <a:ext uri="{9D8B030D-6E8A-4147-A177-3AD203B41FA5}">
                      <a16:colId xmlns:a16="http://schemas.microsoft.com/office/drawing/2014/main" val="2761867567"/>
                    </a:ext>
                  </a:extLst>
                </a:gridCol>
                <a:gridCol w="1543685">
                  <a:extLst>
                    <a:ext uri="{9D8B030D-6E8A-4147-A177-3AD203B41FA5}">
                      <a16:colId xmlns:a16="http://schemas.microsoft.com/office/drawing/2014/main" val="34814520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Opcode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Instruction Name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Address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9491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000110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BRZ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&lt;10&gt;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50539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000111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BRN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&lt;10&gt;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225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001000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BRC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&lt;10&gt;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8371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001001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BRO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&lt;10&gt;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9359425"/>
                  </a:ext>
                </a:extLst>
              </a:tr>
              <a:tr h="857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001010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BRA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&lt;10&gt;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3789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JMP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&lt;10&gt;</a:t>
                      </a:r>
                      <a:endParaRPr lang="ro-R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4888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RET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0000000000</a:t>
                      </a:r>
                      <a:endParaRPr lang="ro-R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6921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265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0833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BE918B-EA92-1948-9A36-85366B98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2658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1718135" y="1546648"/>
            <a:ext cx="85763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Instruc</a:t>
            </a:r>
            <a:r>
              <a:rPr lang="ro-RO" sz="48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țiuni</a:t>
            </a:r>
            <a:r>
              <a:rPr lang="ro-RO" sz="4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 aritmetice și logice</a:t>
            </a:r>
            <a:endParaRPr lang="en-LT" sz="4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5" name="Graphic 24" descr="Lights On with solid fill">
            <a:extLst>
              <a:ext uri="{FF2B5EF4-FFF2-40B4-BE49-F238E27FC236}">
                <a16:creationId xmlns:a16="http://schemas.microsoft.com/office/drawing/2014/main" id="{C9A4FAB4-1D30-504F-AC22-18FA700E0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4790" y="157975"/>
            <a:ext cx="1702420" cy="170242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10002831" y="2171981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90411" y="3472071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8" name="Rounded Rectangle 27">
            <a:extLst>
              <a:ext uri="{FF2B5EF4-FFF2-40B4-BE49-F238E27FC236}">
                <a16:creationId xmlns:a16="http://schemas.microsoft.com/office/drawing/2014/main" id="{FC8B7B47-AD94-0B42-BF9A-FB712535E5D0}"/>
              </a:ext>
            </a:extLst>
          </p:cNvPr>
          <p:cNvSpPr/>
          <p:nvPr/>
        </p:nvSpPr>
        <p:spPr>
          <a:xfrm rot="2314562">
            <a:off x="10069531" y="4216949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9" name="Rounded Rectangle 28">
            <a:extLst>
              <a:ext uri="{FF2B5EF4-FFF2-40B4-BE49-F238E27FC236}">
                <a16:creationId xmlns:a16="http://schemas.microsoft.com/office/drawing/2014/main" id="{14E00701-098F-CD4F-A308-C7B7ECDFF684}"/>
              </a:ext>
            </a:extLst>
          </p:cNvPr>
          <p:cNvSpPr/>
          <p:nvPr/>
        </p:nvSpPr>
        <p:spPr>
          <a:xfrm rot="2314562">
            <a:off x="9520394" y="6376453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B9D740F-EB90-BD54-FF5B-30C0A1173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330660"/>
              </p:ext>
            </p:extLst>
          </p:nvPr>
        </p:nvGraphicFramePr>
        <p:xfrm>
          <a:off x="3191193" y="2500243"/>
          <a:ext cx="5754370" cy="26283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429241723"/>
                    </a:ext>
                  </a:extLst>
                </a:gridCol>
                <a:gridCol w="1501775">
                  <a:extLst>
                    <a:ext uri="{9D8B030D-6E8A-4147-A177-3AD203B41FA5}">
                      <a16:colId xmlns:a16="http://schemas.microsoft.com/office/drawing/2014/main" val="3222147159"/>
                    </a:ext>
                  </a:extLst>
                </a:gridCol>
                <a:gridCol w="1543685">
                  <a:extLst>
                    <a:ext uri="{9D8B030D-6E8A-4147-A177-3AD203B41FA5}">
                      <a16:colId xmlns:a16="http://schemas.microsoft.com/office/drawing/2014/main" val="4151764199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13018244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Opcode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Instruction Name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Register Address (bits)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Immediate (bits)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0474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001101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ADD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&lt;9&gt;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2814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001110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SUB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&lt;9&gt;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6774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001111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LSR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&lt;9&gt;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1401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010000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LSL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&lt;9&gt;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21628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010001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MUL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&lt;9&gt;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5546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010010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DIV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&lt;9&gt;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9318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010011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MOD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&lt;9&gt;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6013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010100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CMP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&lt;9&gt;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1290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010101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INC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000000000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9125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010110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DEC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000000000</a:t>
                      </a:r>
                      <a:endParaRPr lang="ro-R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7727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0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0833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BE918B-EA92-1948-9A36-85366B98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2658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454175" y="1546648"/>
            <a:ext cx="111043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o-RO" sz="4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Instrucțiuni mutare </a:t>
            </a:r>
            <a:r>
              <a:rPr lang="ro-RO" sz="48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immediate</a:t>
            </a:r>
            <a:r>
              <a:rPr lang="ro-RO" sz="4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 - registru</a:t>
            </a:r>
            <a:endParaRPr lang="en-LT" sz="4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5" name="Graphic 24" descr="Lights On with solid fill">
            <a:extLst>
              <a:ext uri="{FF2B5EF4-FFF2-40B4-BE49-F238E27FC236}">
                <a16:creationId xmlns:a16="http://schemas.microsoft.com/office/drawing/2014/main" id="{C9A4FAB4-1D30-504F-AC22-18FA700E0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4790" y="157975"/>
            <a:ext cx="1702420" cy="170242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10002831" y="2171981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90411" y="3472071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8" name="Rounded Rectangle 27">
            <a:extLst>
              <a:ext uri="{FF2B5EF4-FFF2-40B4-BE49-F238E27FC236}">
                <a16:creationId xmlns:a16="http://schemas.microsoft.com/office/drawing/2014/main" id="{FC8B7B47-AD94-0B42-BF9A-FB712535E5D0}"/>
              </a:ext>
            </a:extLst>
          </p:cNvPr>
          <p:cNvSpPr/>
          <p:nvPr/>
        </p:nvSpPr>
        <p:spPr>
          <a:xfrm rot="2314562">
            <a:off x="10069531" y="4216949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9" name="Rounded Rectangle 28">
            <a:extLst>
              <a:ext uri="{FF2B5EF4-FFF2-40B4-BE49-F238E27FC236}">
                <a16:creationId xmlns:a16="http://schemas.microsoft.com/office/drawing/2014/main" id="{14E00701-098F-CD4F-A308-C7B7ECDFF684}"/>
              </a:ext>
            </a:extLst>
          </p:cNvPr>
          <p:cNvSpPr/>
          <p:nvPr/>
        </p:nvSpPr>
        <p:spPr>
          <a:xfrm rot="2314562">
            <a:off x="9520394" y="6376453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5FF739D-CA65-AE05-95C7-956696D06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516832"/>
              </p:ext>
            </p:extLst>
          </p:nvPr>
        </p:nvGraphicFramePr>
        <p:xfrm>
          <a:off x="3124028" y="3595858"/>
          <a:ext cx="5754370" cy="6646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3636204148"/>
                    </a:ext>
                  </a:extLst>
                </a:gridCol>
                <a:gridCol w="1501775">
                  <a:extLst>
                    <a:ext uri="{9D8B030D-6E8A-4147-A177-3AD203B41FA5}">
                      <a16:colId xmlns:a16="http://schemas.microsoft.com/office/drawing/2014/main" val="1601426311"/>
                    </a:ext>
                  </a:extLst>
                </a:gridCol>
                <a:gridCol w="1543685">
                  <a:extLst>
                    <a:ext uri="{9D8B030D-6E8A-4147-A177-3AD203B41FA5}">
                      <a16:colId xmlns:a16="http://schemas.microsoft.com/office/drawing/2014/main" val="829781214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922822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Opcode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Instruction Name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Register Address (bits)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Immediate (bits)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756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010111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MOV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&lt;1&gt;</a:t>
                      </a:r>
                      <a:endParaRPr lang="ro-R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&lt;9&gt;</a:t>
                      </a:r>
                      <a:endParaRPr lang="ro-R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7754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0903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0833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5000"/>
          </a:schemeClr>
        </a:solidFill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1041</Words>
  <Application>Microsoft Office PowerPoint</Application>
  <PresentationFormat>Widescreen</PresentationFormat>
  <Paragraphs>233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Montserrat</vt:lpstr>
      <vt:lpstr>Raleway</vt:lpstr>
      <vt:lpstr>Raleway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Dragoș-Sebastian-Mihaly Efrem</cp:lastModifiedBy>
  <cp:revision>25</cp:revision>
  <dcterms:created xsi:type="dcterms:W3CDTF">2020-12-19T18:59:10Z</dcterms:created>
  <dcterms:modified xsi:type="dcterms:W3CDTF">2022-12-16T05:16:28Z</dcterms:modified>
</cp:coreProperties>
</file>